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sldIdLst>
    <p:sldId id="290" r:id="rId2"/>
    <p:sldId id="311" r:id="rId3"/>
    <p:sldId id="312" r:id="rId4"/>
    <p:sldId id="316" r:id="rId5"/>
    <p:sldId id="291" r:id="rId6"/>
    <p:sldId id="296" r:id="rId7"/>
    <p:sldId id="320" r:id="rId8"/>
    <p:sldId id="318" r:id="rId9"/>
    <p:sldId id="315" r:id="rId10"/>
    <p:sldId id="313" r:id="rId11"/>
    <p:sldId id="264" r:id="rId12"/>
    <p:sldId id="321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FFFF"/>
    <a:srgbClr val="CCECFF"/>
    <a:srgbClr val="0066FF"/>
    <a:srgbClr val="FFCC66"/>
    <a:srgbClr val="FF9900"/>
    <a:srgbClr val="00CC99"/>
    <a:srgbClr val="00FF00"/>
    <a:srgbClr val="99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52" autoAdjust="0"/>
    <p:restoredTop sz="38734" autoAdjust="0"/>
  </p:normalViewPr>
  <p:slideViewPr>
    <p:cSldViewPr snapToGrid="0">
      <p:cViewPr varScale="1">
        <p:scale>
          <a:sx n="37" d="100"/>
          <a:sy n="37" d="100"/>
        </p:scale>
        <p:origin x="14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04CDE-4759-4E0D-88A3-7E01314987C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BF98-8AA7-4E7F-8AD5-1D351B6D4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0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3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5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8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6BF98-8AA7-4E7F-8AD5-1D351B6D4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8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3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1" y="432000"/>
            <a:ext cx="11111047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10/10/2022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1" y="972000"/>
            <a:ext cx="11111047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83364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98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28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08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16087A4-1065-4D47-91D6-56F85CA36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30EF372-2690-4F85-8ECA-11BA6E7E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7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6075"/>
            </a:gs>
            <a:gs pos="50000">
              <a:schemeClr val="bg2">
                <a:lumMod val="50000"/>
              </a:schemeClr>
            </a:gs>
            <a:gs pos="0">
              <a:srgbClr val="0066FF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A7AF5D-45FB-5F97-B0F0-B1FED4EA6A0B}"/>
              </a:ext>
            </a:extLst>
          </p:cNvPr>
          <p:cNvSpPr/>
          <p:nvPr/>
        </p:nvSpPr>
        <p:spPr>
          <a:xfrm rot="20091702">
            <a:off x="819600" y="3322064"/>
            <a:ext cx="110582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rade Gothic Inline" panose="020B0604020202020204" pitchFamily="34" charset="0"/>
                <a:cs typeface="Dreaming Outloud Pro" panose="020B0604020202020204" pitchFamily="66" charset="0"/>
              </a:rPr>
              <a:t>Fraud  Syndicates</a:t>
            </a:r>
            <a:endParaRPr lang="en-US" sz="8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rade Gothic Inline" panose="020B0604020202020204" pitchFamily="34" charset="0"/>
              <a:cs typeface="Dreaming Outloud Pro" panose="020B06040202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313" y="1842284"/>
            <a:ext cx="9119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CFF33"/>
                </a:solidFill>
                <a:latin typeface="Congenial Black" panose="020B0604020202020204" pitchFamily="2" charset="0"/>
              </a:rPr>
              <a:t>- </a:t>
            </a:r>
            <a:r>
              <a:rPr lang="en-US" sz="1600" dirty="0">
                <a:solidFill>
                  <a:srgbClr val="92D050"/>
                </a:solidFill>
                <a:latin typeface="Congenial Black" panose="020B0604020202020204" pitchFamily="2" charset="0"/>
              </a:rPr>
              <a:t>Convicted Work Comp Attorney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8935" y="5588410"/>
            <a:ext cx="3237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Presenter:</a:t>
            </a:r>
          </a:p>
          <a:p>
            <a:r>
              <a:rPr lang="en-US" sz="1600" b="0" cap="none" spc="0" dirty="0">
                <a:ln w="0"/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Teena Barton, </a:t>
            </a:r>
            <a:r>
              <a:rPr lang="en-US" sz="1400" dirty="0">
                <a:ln w="0"/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Major Case</a:t>
            </a:r>
          </a:p>
          <a:p>
            <a:r>
              <a:rPr lang="en-US" sz="1400" b="0" cap="none" spc="0" dirty="0">
                <a:ln w="0"/>
                <a:solidFill>
                  <a:srgbClr val="CCE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Spe</a:t>
            </a:r>
            <a:r>
              <a:rPr lang="en-US" sz="1400" dirty="0">
                <a:ln w="0"/>
                <a:solidFill>
                  <a:srgbClr val="CCE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cial Investigations Unit</a:t>
            </a:r>
          </a:p>
          <a:p>
            <a:r>
              <a:rPr lang="en-US" sz="1400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ICW Group Insurance Company</a:t>
            </a:r>
          </a:p>
          <a:p>
            <a:r>
              <a:rPr lang="en-US" sz="1400" dirty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C:  858.847.5883</a:t>
            </a:r>
          </a:p>
          <a:p>
            <a:endParaRPr lang="en-US" sz="1400" b="0" cap="none" spc="0" dirty="0">
              <a:ln w="0"/>
              <a:solidFill>
                <a:srgbClr val="CCE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086D3-FC82-49EF-93CA-5457B2CFA346}"/>
              </a:ext>
            </a:extLst>
          </p:cNvPr>
          <p:cNvSpPr txBox="1"/>
          <p:nvPr/>
        </p:nvSpPr>
        <p:spPr>
          <a:xfrm>
            <a:off x="-2677001" y="-26150"/>
            <a:ext cx="10940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CCFF33"/>
              </a:solidFill>
              <a:latin typeface="Congenial Black" panose="020B0604020202020204" pitchFamily="2" charset="0"/>
            </a:endParaRPr>
          </a:p>
          <a:p>
            <a:pPr algn="ctr"/>
            <a:r>
              <a:rPr lang="en-US" sz="2400" dirty="0">
                <a:solidFill>
                  <a:srgbClr val="CCFF33"/>
                </a:solidFill>
                <a:latin typeface="Congenial Black" panose="020B0604020202020204" pitchFamily="2" charset="0"/>
              </a:rPr>
              <a:t>“Clients  &amp;   patients </a:t>
            </a:r>
          </a:p>
          <a:p>
            <a:pPr algn="ctr"/>
            <a:r>
              <a:rPr lang="en-US" sz="2400" dirty="0">
                <a:solidFill>
                  <a:srgbClr val="CCFF33"/>
                </a:solidFill>
                <a:latin typeface="Congenial Black" panose="020B0604020202020204" pitchFamily="2" charset="0"/>
              </a:rPr>
              <a:t>were   treated   as   commodities </a:t>
            </a:r>
          </a:p>
          <a:p>
            <a:pPr algn="ctr"/>
            <a:r>
              <a:rPr lang="en-US" sz="2400" dirty="0">
                <a:solidFill>
                  <a:srgbClr val="CCFF33"/>
                </a:solidFill>
                <a:latin typeface="Congenial Black" panose="020B0604020202020204" pitchFamily="2" charset="0"/>
              </a:rPr>
              <a:t>&amp; </a:t>
            </a:r>
          </a:p>
          <a:p>
            <a:pPr algn="ctr"/>
            <a:r>
              <a:rPr lang="en-US" sz="2400" dirty="0">
                <a:solidFill>
                  <a:srgbClr val="CCFF33"/>
                </a:solidFill>
                <a:latin typeface="Congenial Black" panose="020B0604020202020204" pitchFamily="2" charset="0"/>
              </a:rPr>
              <a:t>billing  opportunities”</a:t>
            </a:r>
            <a:r>
              <a:rPr lang="en-US" dirty="0">
                <a:solidFill>
                  <a:srgbClr val="CCFF33"/>
                </a:solidFill>
                <a:latin typeface="Congenial Black" panose="020B0604020202020204" pitchFamily="2" charset="0"/>
              </a:rPr>
              <a:t> </a:t>
            </a:r>
            <a:endParaRPr lang="en-US" dirty="0">
              <a:solidFill>
                <a:srgbClr val="FFCC66"/>
              </a:solidFill>
              <a:latin typeface="Congenial Black" panose="020B0604020202020204" pitchFamily="2" charset="0"/>
            </a:endParaRPr>
          </a:p>
          <a:p>
            <a:r>
              <a:rPr lang="en-US" dirty="0">
                <a:solidFill>
                  <a:srgbClr val="CCFF33"/>
                </a:solidFill>
                <a:latin typeface="Congenial Black" panose="020B0604020202020204" pitchFamily="2" charset="0"/>
              </a:rPr>
              <a:t> </a:t>
            </a:r>
            <a:endParaRPr lang="en-US" dirty="0">
              <a:solidFill>
                <a:srgbClr val="92D050"/>
              </a:solidFill>
              <a:latin typeface="Congenial Black" panose="020B06040202020202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DC99A-DA72-411B-A2F2-D870D95C6196}"/>
              </a:ext>
            </a:extLst>
          </p:cNvPr>
          <p:cNvSpPr txBox="1"/>
          <p:nvPr/>
        </p:nvSpPr>
        <p:spPr>
          <a:xfrm>
            <a:off x="-2840159" y="1891947"/>
            <a:ext cx="11567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CCFF33"/>
              </a:solidFill>
              <a:latin typeface="Congenial Black" panose="020B0604020202020204" pitchFamily="2" charset="0"/>
            </a:endParaRPr>
          </a:p>
          <a:p>
            <a:pPr algn="ctr"/>
            <a:r>
              <a:rPr lang="en-US" sz="2400" dirty="0">
                <a:solidFill>
                  <a:srgbClr val="00FFFF"/>
                </a:solidFill>
                <a:latin typeface="Congenial Black" panose="020B0604020202020204" pitchFamily="2" charset="0"/>
              </a:rPr>
              <a:t>“Insurance companies leave pallets </a:t>
            </a:r>
          </a:p>
          <a:p>
            <a:pPr algn="ctr"/>
            <a:r>
              <a:rPr lang="en-US" sz="2400" dirty="0">
                <a:solidFill>
                  <a:srgbClr val="00FFFF"/>
                </a:solidFill>
                <a:latin typeface="Congenial Black" panose="020B0604020202020204" pitchFamily="2" charset="0"/>
              </a:rPr>
              <a:t>of hundred-dollar bills </a:t>
            </a:r>
          </a:p>
          <a:p>
            <a:pPr algn="ctr"/>
            <a:r>
              <a:rPr lang="en-US" sz="2400" dirty="0">
                <a:solidFill>
                  <a:srgbClr val="00FFFF"/>
                </a:solidFill>
                <a:latin typeface="Congenial Black" panose="020B0604020202020204" pitchFamily="2" charset="0"/>
              </a:rPr>
              <a:t>out on the streets for us to scoop up”</a:t>
            </a:r>
          </a:p>
          <a:p>
            <a:pPr algn="ctr"/>
            <a:r>
              <a:rPr lang="en-US" dirty="0">
                <a:solidFill>
                  <a:srgbClr val="CCECFF"/>
                </a:solidFill>
                <a:latin typeface="Congenial Black" panose="020B0604020202020204" pitchFamily="2" charset="0"/>
              </a:rPr>
              <a:t>                                                                  </a:t>
            </a:r>
            <a:r>
              <a:rPr lang="en-US" sz="1600" dirty="0">
                <a:solidFill>
                  <a:srgbClr val="CCECFF"/>
                </a:solidFill>
                <a:latin typeface="Congenial Black" panose="020B0604020202020204" pitchFamily="2" charset="0"/>
              </a:rPr>
              <a:t>- Professional Fraudster,  fraud syndicate</a:t>
            </a:r>
          </a:p>
          <a:p>
            <a:r>
              <a:rPr lang="en-US" dirty="0">
                <a:solidFill>
                  <a:srgbClr val="CCFF33"/>
                </a:solidFill>
                <a:latin typeface="Congenial Black" panose="020B0604020202020204" pitchFamily="2" charset="0"/>
              </a:rPr>
              <a:t> </a:t>
            </a:r>
            <a:endParaRPr lang="en-US" dirty="0">
              <a:solidFill>
                <a:srgbClr val="92D050"/>
              </a:solidFill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1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D4387-9E95-60F0-49AE-1548F301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3" y="452387"/>
            <a:ext cx="11214686" cy="55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50123" y="2279836"/>
            <a:ext cx="3218308" cy="395847"/>
          </a:xfrm>
          <a:prstGeom prst="rect">
            <a:avLst/>
          </a:prstGeom>
          <a:gradFill>
            <a:gsLst>
              <a:gs pos="0">
                <a:srgbClr val="FF0000"/>
              </a:gs>
              <a:gs pos="6000">
                <a:srgbClr val="FF6699"/>
              </a:gs>
              <a:gs pos="84000">
                <a:schemeClr val="tx1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Marketers (cappers)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09" y="159749"/>
            <a:ext cx="2516000" cy="21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0800000">
            <a:off x="5055505" y="2813236"/>
            <a:ext cx="838200" cy="990600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32000">
                <a:schemeClr val="accent3">
                  <a:lumMod val="45000"/>
                  <a:lumOff val="55000"/>
                </a:schemeClr>
              </a:gs>
              <a:gs pos="0">
                <a:schemeClr val="accent3">
                  <a:lumMod val="45000"/>
                  <a:lumOff val="55000"/>
                </a:schemeClr>
              </a:gs>
              <a:gs pos="87000">
                <a:schemeClr val="accent3"/>
              </a:gs>
              <a:gs pos="67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05" y="3194236"/>
            <a:ext cx="318999" cy="492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9" name="Down Arrow 8"/>
          <p:cNvSpPr/>
          <p:nvPr/>
        </p:nvSpPr>
        <p:spPr>
          <a:xfrm>
            <a:off x="4127389" y="2822762"/>
            <a:ext cx="838200" cy="990600"/>
          </a:xfrm>
          <a:prstGeom prst="downArrow">
            <a:avLst/>
          </a:prstGeom>
          <a:solidFill>
            <a:schemeClr val="tx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23" y="2866958"/>
            <a:ext cx="392732" cy="41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6730231" y="2813236"/>
            <a:ext cx="838200" cy="1317880"/>
          </a:xfrm>
          <a:prstGeom prst="downArrow">
            <a:avLst/>
          </a:prstGeom>
          <a:solidFill>
            <a:schemeClr val="tx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52" y="2883772"/>
            <a:ext cx="392732" cy="41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ircular Arrow 12"/>
          <p:cNvSpPr/>
          <p:nvPr/>
        </p:nvSpPr>
        <p:spPr>
          <a:xfrm rot="13322642">
            <a:off x="3109013" y="497506"/>
            <a:ext cx="2200010" cy="5393461"/>
          </a:xfrm>
          <a:prstGeom prst="circularArrow">
            <a:avLst>
              <a:gd name="adj1" fmla="val 12500"/>
              <a:gd name="adj2" fmla="val 1112640"/>
              <a:gd name="adj3" fmla="val 20457681"/>
              <a:gd name="adj4" fmla="val 14336359"/>
              <a:gd name="adj5" fmla="val 12500"/>
            </a:avLst>
          </a:prstGeom>
          <a:gradFill>
            <a:gsLst>
              <a:gs pos="36000">
                <a:schemeClr val="tx1">
                  <a:lumMod val="85000"/>
                </a:schemeClr>
              </a:gs>
              <a:gs pos="46000">
                <a:srgbClr val="FFC000"/>
              </a:gs>
              <a:gs pos="75000">
                <a:srgbClr val="FF7A00"/>
              </a:gs>
              <a:gs pos="100000">
                <a:srgbClr val="FF0300"/>
              </a:gs>
              <a:gs pos="2000">
                <a:schemeClr val="bg2">
                  <a:lumMod val="20000"/>
                  <a:lumOff val="80000"/>
                </a:schemeClr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640089" y="3879465"/>
            <a:ext cx="2253616" cy="457200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Doctors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328" y="5962782"/>
            <a:ext cx="9642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“Go-Ready” Claimants + Claimant Personal Data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“Products &amp; Services” geared for driving up claim volume, business referral volume &amp; re-sale of claimant </a:t>
            </a:r>
          </a:p>
        </p:txBody>
      </p:sp>
      <p:sp>
        <p:nvSpPr>
          <p:cNvPr id="16" name="Down Arrow 15"/>
          <p:cNvSpPr/>
          <p:nvPr/>
        </p:nvSpPr>
        <p:spPr>
          <a:xfrm rot="10800000">
            <a:off x="6025115" y="2993437"/>
            <a:ext cx="838200" cy="115151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32000">
                <a:schemeClr val="accent3">
                  <a:lumMod val="45000"/>
                  <a:lumOff val="55000"/>
                </a:schemeClr>
              </a:gs>
              <a:gs pos="0">
                <a:schemeClr val="accent3">
                  <a:lumMod val="45000"/>
                  <a:lumOff val="55000"/>
                </a:schemeClr>
              </a:gs>
              <a:gs pos="87000">
                <a:schemeClr val="accent3"/>
              </a:gs>
              <a:gs pos="67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15" y="3578147"/>
            <a:ext cx="318999" cy="492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18" name="Circular Arrow 17"/>
          <p:cNvSpPr/>
          <p:nvPr/>
        </p:nvSpPr>
        <p:spPr>
          <a:xfrm rot="7239212" flipH="1">
            <a:off x="6335386" y="643896"/>
            <a:ext cx="2530378" cy="5833139"/>
          </a:xfrm>
          <a:prstGeom prst="circularArrow">
            <a:avLst>
              <a:gd name="adj1" fmla="val 12500"/>
              <a:gd name="adj2" fmla="val 1112640"/>
              <a:gd name="adj3" fmla="val 20457681"/>
              <a:gd name="adj4" fmla="val 14692742"/>
              <a:gd name="adj5" fmla="val 12500"/>
            </a:avLst>
          </a:prstGeom>
          <a:gradFill>
            <a:gsLst>
              <a:gs pos="36000">
                <a:schemeClr val="tx1">
                  <a:lumMod val="85000"/>
                </a:schemeClr>
              </a:gs>
              <a:gs pos="46000">
                <a:srgbClr val="FFC000"/>
              </a:gs>
              <a:gs pos="75000">
                <a:srgbClr val="FF7A00"/>
              </a:gs>
              <a:gs pos="100000">
                <a:srgbClr val="FF0300"/>
              </a:gs>
              <a:gs pos="2000">
                <a:schemeClr val="bg2">
                  <a:lumMod val="20000"/>
                  <a:lumOff val="80000"/>
                </a:schemeClr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18888" y="4292030"/>
            <a:ext cx="2253616" cy="534924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Attorneys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8542" y="119721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gradFill>
                  <a:gsLst>
                    <a:gs pos="9000">
                      <a:srgbClr val="00B050"/>
                    </a:gs>
                    <a:gs pos="52000">
                      <a:srgbClr val="92D050"/>
                    </a:gs>
                    <a:gs pos="64999">
                      <a:srgbClr val="00B050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Billing opportunities</a:t>
            </a:r>
          </a:p>
        </p:txBody>
      </p:sp>
      <p:sp>
        <p:nvSpPr>
          <p:cNvPr id="2" name="TextBox 1"/>
          <p:cNvSpPr txBox="1"/>
          <p:nvPr/>
        </p:nvSpPr>
        <p:spPr>
          <a:xfrm rot="21400525">
            <a:off x="8655562" y="4851089"/>
            <a:ext cx="1556836" cy="24622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Wash clean clients</a:t>
            </a:r>
          </a:p>
        </p:txBody>
      </p:sp>
      <p:sp>
        <p:nvSpPr>
          <p:cNvPr id="21" name="TextBox 20"/>
          <p:cNvSpPr txBox="1"/>
          <p:nvPr/>
        </p:nvSpPr>
        <p:spPr>
          <a:xfrm rot="20162764">
            <a:off x="2610062" y="4635247"/>
            <a:ext cx="1556836" cy="24622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Wash clean patients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833709" y="447359"/>
            <a:ext cx="2253616" cy="457200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Attorney Advertising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816949" y="1279577"/>
            <a:ext cx="2253616" cy="457200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Call Center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816949" y="2101428"/>
            <a:ext cx="2253616" cy="457200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Sign-Up Agent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816949" y="2926745"/>
            <a:ext cx="2253616" cy="457200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Medical Scheduling</a:t>
            </a:r>
            <a:endParaRPr lang="en-US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7634" y="32121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Point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10721746" y="796596"/>
            <a:ext cx="444022" cy="499162"/>
          </a:xfrm>
          <a:prstGeom prst="downArrow">
            <a:avLst/>
          </a:prstGeom>
          <a:gradFill>
            <a:gsLst>
              <a:gs pos="66000">
                <a:srgbClr val="D7DEEC"/>
              </a:gs>
              <a:gs pos="22000">
                <a:schemeClr val="tx2"/>
              </a:gs>
              <a:gs pos="0">
                <a:srgbClr val="FF0000"/>
              </a:gs>
              <a:gs pos="55000">
                <a:srgbClr val="4F81BD">
                  <a:tint val="44500"/>
                  <a:satMod val="160000"/>
                </a:srgbClr>
              </a:gs>
              <a:gs pos="100000">
                <a:srgbClr val="00B05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0696374" y="1660409"/>
            <a:ext cx="444022" cy="499162"/>
          </a:xfrm>
          <a:prstGeom prst="downArrow">
            <a:avLst/>
          </a:prstGeom>
          <a:gradFill>
            <a:gsLst>
              <a:gs pos="66000">
                <a:srgbClr val="D7DEEC"/>
              </a:gs>
              <a:gs pos="22000">
                <a:schemeClr val="tx2"/>
              </a:gs>
              <a:gs pos="0">
                <a:srgbClr val="FF0000"/>
              </a:gs>
              <a:gs pos="55000">
                <a:srgbClr val="4F81BD">
                  <a:tint val="44500"/>
                  <a:satMod val="160000"/>
                </a:srgbClr>
              </a:gs>
              <a:gs pos="100000">
                <a:srgbClr val="00B05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0696374" y="2485726"/>
            <a:ext cx="444022" cy="499162"/>
          </a:xfrm>
          <a:prstGeom prst="downArrow">
            <a:avLst/>
          </a:prstGeom>
          <a:gradFill>
            <a:gsLst>
              <a:gs pos="66000">
                <a:srgbClr val="D7DEEC"/>
              </a:gs>
              <a:gs pos="22000">
                <a:schemeClr val="tx2"/>
              </a:gs>
              <a:gs pos="0">
                <a:srgbClr val="FF0000"/>
              </a:gs>
              <a:gs pos="55000">
                <a:srgbClr val="4F81BD">
                  <a:tint val="44500"/>
                  <a:satMod val="160000"/>
                </a:srgbClr>
              </a:gs>
              <a:gs pos="100000">
                <a:srgbClr val="00B05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664806" y="2373141"/>
            <a:ext cx="2027496" cy="4275"/>
          </a:xfrm>
          <a:prstGeom prst="straightConnector1">
            <a:avLst/>
          </a:prstGeom>
          <a:ln w="76200">
            <a:solidFill>
              <a:srgbClr val="CCFF3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9D16B-6760-F910-970B-BB985609E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568" y="145426"/>
            <a:ext cx="5073122" cy="65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0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1"/>
            </a:gs>
            <a:gs pos="75000">
              <a:srgbClr val="00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C0B66-B672-4FA5-BE4B-15D77238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810" y="0"/>
            <a:ext cx="510819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86C43C-E636-4973-9AFA-D66AAF509699}"/>
              </a:ext>
            </a:extLst>
          </p:cNvPr>
          <p:cNvSpPr txBox="1"/>
          <p:nvPr/>
        </p:nvSpPr>
        <p:spPr>
          <a:xfrm>
            <a:off x="125773" y="200918"/>
            <a:ext cx="83301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FF33"/>
                </a:solidFill>
                <a:latin typeface="Abadi" panose="020B0604020104020204" pitchFamily="34" charset="0"/>
              </a:rPr>
              <a:t>You have no enemies, you say? </a:t>
            </a:r>
          </a:p>
          <a:p>
            <a:r>
              <a:rPr lang="en-US" sz="2800" b="1" dirty="0">
                <a:solidFill>
                  <a:srgbClr val="99CC00"/>
                </a:solidFill>
                <a:latin typeface="Abadi" panose="020B0604020104020204" pitchFamily="34" charset="0"/>
              </a:rPr>
              <a:t>Alas, my friend, the boast is poor. </a:t>
            </a:r>
          </a:p>
          <a:p>
            <a:r>
              <a:rPr lang="en-US" sz="2800" dirty="0">
                <a:solidFill>
                  <a:srgbClr val="CCFF33"/>
                </a:solidFill>
                <a:latin typeface="Abadi" panose="020B0604020104020204" pitchFamily="34" charset="0"/>
              </a:rPr>
              <a:t>He who has mingled in the fray of duty </a:t>
            </a:r>
          </a:p>
          <a:p>
            <a:r>
              <a:rPr lang="en-US" sz="2800" b="1" dirty="0">
                <a:solidFill>
                  <a:srgbClr val="99CC00"/>
                </a:solidFill>
                <a:latin typeface="Abadi" panose="020B0604020104020204" pitchFamily="34" charset="0"/>
              </a:rPr>
              <a:t>that the brave endure, </a:t>
            </a:r>
          </a:p>
          <a:p>
            <a:r>
              <a:rPr lang="en-US" sz="2800" dirty="0">
                <a:solidFill>
                  <a:srgbClr val="CCFF33"/>
                </a:solidFill>
                <a:latin typeface="Abadi" panose="020B0604020104020204" pitchFamily="34" charset="0"/>
              </a:rPr>
              <a:t>must have made foes. </a:t>
            </a:r>
          </a:p>
          <a:p>
            <a:r>
              <a:rPr lang="en-US" sz="2800" b="1" dirty="0">
                <a:solidFill>
                  <a:srgbClr val="99CC00"/>
                </a:solidFill>
                <a:latin typeface="Abadi" panose="020B0604020104020204" pitchFamily="34" charset="0"/>
              </a:rPr>
              <a:t>If you have none, </a:t>
            </a:r>
          </a:p>
          <a:p>
            <a:r>
              <a:rPr lang="en-US" sz="2800" dirty="0">
                <a:solidFill>
                  <a:srgbClr val="CCFF33"/>
                </a:solidFill>
                <a:latin typeface="Abadi" panose="020B0604020104020204" pitchFamily="34" charset="0"/>
              </a:rPr>
              <a:t>small is the work that you have done. </a:t>
            </a:r>
          </a:p>
          <a:p>
            <a:r>
              <a:rPr lang="en-US" sz="2800" b="1" dirty="0">
                <a:solidFill>
                  <a:srgbClr val="99CC00"/>
                </a:solidFill>
                <a:latin typeface="Abadi" panose="020B0604020104020204" pitchFamily="34" charset="0"/>
              </a:rPr>
              <a:t>You’ve hit no traitor on the hip. </a:t>
            </a:r>
          </a:p>
          <a:p>
            <a:r>
              <a:rPr lang="en-US" sz="2800" dirty="0">
                <a:solidFill>
                  <a:srgbClr val="CCFF33"/>
                </a:solidFill>
                <a:latin typeface="Abadi" panose="020B0604020104020204" pitchFamily="34" charset="0"/>
              </a:rPr>
              <a:t>You’ve dashed no cup from the perjured lip. </a:t>
            </a:r>
          </a:p>
          <a:p>
            <a:r>
              <a:rPr lang="en-US" sz="2800" b="1" dirty="0">
                <a:solidFill>
                  <a:srgbClr val="99CC00"/>
                </a:solidFill>
                <a:latin typeface="Abadi" panose="020B0604020104020204" pitchFamily="34" charset="0"/>
              </a:rPr>
              <a:t>You’ve never turned the wrong to right. </a:t>
            </a:r>
          </a:p>
          <a:p>
            <a:r>
              <a:rPr lang="en-US" sz="2800" dirty="0">
                <a:solidFill>
                  <a:srgbClr val="CCFF33"/>
                </a:solidFill>
                <a:latin typeface="Abadi" panose="020B0604020104020204" pitchFamily="34" charset="0"/>
              </a:rPr>
              <a:t>You’ve been a coward in the fight. </a:t>
            </a:r>
          </a:p>
          <a:p>
            <a:r>
              <a:rPr lang="en-US" dirty="0">
                <a:solidFill>
                  <a:srgbClr val="CCFF33"/>
                </a:solidFill>
                <a:latin typeface="Abadi" panose="020B0604020104020204" pitchFamily="34" charset="0"/>
              </a:rPr>
              <a:t>					</a:t>
            </a:r>
            <a:r>
              <a:rPr lang="en-US" dirty="0">
                <a:solidFill>
                  <a:srgbClr val="99CC00"/>
                </a:solidFill>
                <a:latin typeface="Abadi" panose="020B0604020104020204" pitchFamily="34" charset="0"/>
              </a:rPr>
              <a:t>- Charles Mackay</a:t>
            </a:r>
          </a:p>
          <a:p>
            <a:r>
              <a:rPr lang="en-US" dirty="0">
                <a:solidFill>
                  <a:srgbClr val="CCFF33"/>
                </a:solidFill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6782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75000">
              <a:srgbClr val="0066FF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7450" y="2508191"/>
            <a:ext cx="6096541" cy="144655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87000">
                      <a:srgbClr val="FF0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/>
              </a:rPr>
              <a:t>Thank you!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6685" y="4696759"/>
            <a:ext cx="56669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Contact Info:</a:t>
            </a:r>
          </a:p>
          <a:p>
            <a:r>
              <a:rPr lang="en-US" sz="3200" b="0" cap="none" spc="0" dirty="0">
                <a:ln w="0"/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Teena Barton, SIU Investigator</a:t>
            </a:r>
          </a:p>
          <a:p>
            <a:pPr algn="ctr"/>
            <a:r>
              <a:rPr lang="en-US" sz="3200" dirty="0">
                <a:ln w="0"/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ICW Group Insurance Co</a:t>
            </a:r>
          </a:p>
          <a:p>
            <a:pPr algn="ctr"/>
            <a:r>
              <a:rPr lang="en-US" sz="3200" dirty="0">
                <a:ln w="0"/>
                <a:solidFill>
                  <a:srgbClr val="99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858-847-5883</a:t>
            </a:r>
          </a:p>
          <a:p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genial Black" panose="0200050304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82FB5-DA31-4015-8DB1-AEE2ABA48FB3}"/>
              </a:ext>
            </a:extLst>
          </p:cNvPr>
          <p:cNvSpPr/>
          <p:nvPr/>
        </p:nvSpPr>
        <p:spPr>
          <a:xfrm rot="626946">
            <a:off x="3221218" y="3142071"/>
            <a:ext cx="6096541" cy="144655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87000">
                      <a:srgbClr val="FF0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52B12-7275-404F-9EEB-865A78750C61}"/>
              </a:ext>
            </a:extLst>
          </p:cNvPr>
          <p:cNvSpPr/>
          <p:nvPr/>
        </p:nvSpPr>
        <p:spPr>
          <a:xfrm rot="20305510">
            <a:off x="-399810" y="1784916"/>
            <a:ext cx="6096541" cy="144655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87000">
                      <a:srgbClr val="FF0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3471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9690E8CD-BFA8-49C9-95BD-EA4CA120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0720"/>
            <a:ext cx="5383909" cy="559381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3925F30-DC1E-4FB8-B39E-30B926358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8243" y="620720"/>
            <a:ext cx="5383909" cy="559381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FCC0B-5133-44BD-2A29-D72448180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65" y="2190375"/>
            <a:ext cx="4416155" cy="223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D2FC3-A3CA-9D91-A801-9EBB3E73B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174" y="2190375"/>
            <a:ext cx="4572045" cy="26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8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0000">
              <a:schemeClr val="bg1">
                <a:lumMod val="50000"/>
                <a:lumOff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F9600-2D5D-25D8-AA1A-3F4189C3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676" y="574963"/>
            <a:ext cx="5550648" cy="57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6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ppet_ML.jpg">
            <a:extLst>
              <a:ext uri="{FF2B5EF4-FFF2-40B4-BE49-F238E27FC236}">
                <a16:creationId xmlns:a16="http://schemas.microsoft.com/office/drawing/2014/main" id="{9E74ED57-3A3D-97FA-D110-15FEFE3DC3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76000">
              <a:srgbClr val="003380"/>
            </a:gs>
            <a:gs pos="67000">
              <a:srgbClr val="0066FF"/>
            </a:gs>
            <a:gs pos="65000">
              <a:srgbClr val="001A40"/>
            </a:gs>
            <a:gs pos="35000">
              <a:srgbClr val="0066FF"/>
            </a:gs>
            <a:gs pos="85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AA9F4B-3007-4634-885E-DF2D7C93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14" y="174345"/>
            <a:ext cx="3734602" cy="6509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8568F-A664-49B7-95AB-F393A716D3DD}"/>
              </a:ext>
            </a:extLst>
          </p:cNvPr>
          <p:cNvSpPr txBox="1"/>
          <p:nvPr/>
        </p:nvSpPr>
        <p:spPr>
          <a:xfrm>
            <a:off x="230962" y="2512176"/>
            <a:ext cx="11722608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914400" indent="-914400">
              <a:buAutoNum type="alphaUcPeriod" startAt="17"/>
            </a:pPr>
            <a:r>
              <a:rPr lang="en-US" sz="4800" b="1" dirty="0">
                <a:solidFill>
                  <a:srgbClr val="CCFF33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   How did you find your attorney?</a:t>
            </a:r>
          </a:p>
          <a:p>
            <a:r>
              <a:rPr lang="en-US" sz="4800" b="1" dirty="0">
                <a:solidFill>
                  <a:srgbClr val="CCFF33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A.       What attorney?</a:t>
            </a:r>
          </a:p>
        </p:txBody>
      </p:sp>
    </p:spTree>
    <p:extLst>
      <p:ext uri="{BB962C8B-B14F-4D97-AF65-F5344CB8AC3E}">
        <p14:creationId xmlns:p14="http://schemas.microsoft.com/office/powerpoint/2010/main" val="416919005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BB246-09C1-42D2-8E5A-98CEF111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0" y="201022"/>
            <a:ext cx="4119198" cy="2505601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548D5-39F7-4B46-BD2E-82CE3A34C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928" y="201022"/>
            <a:ext cx="4687625" cy="231357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61A20-27DA-409E-9E8F-C8B42F400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47" y="3291839"/>
            <a:ext cx="3278584" cy="316491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884A2-D448-4831-A9B2-15C960DA9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568" y="365615"/>
            <a:ext cx="2724648" cy="2055985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BF186-1892-4B5A-8645-D4FB1AB48598}"/>
              </a:ext>
            </a:extLst>
          </p:cNvPr>
          <p:cNvSpPr txBox="1"/>
          <p:nvPr/>
        </p:nvSpPr>
        <p:spPr>
          <a:xfrm>
            <a:off x="4305820" y="4151376"/>
            <a:ext cx="7482333" cy="175432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CCFF33"/>
              </a:solidFill>
              <a:latin typeface="Congenial Black" panose="020B0604020202020204" pitchFamily="2" charset="0"/>
            </a:endParaRPr>
          </a:p>
          <a:p>
            <a:pPr algn="ctr"/>
            <a:r>
              <a:rPr lang="en-US" sz="2400" dirty="0">
                <a:solidFill>
                  <a:srgbClr val="00FFFF"/>
                </a:solidFill>
                <a:latin typeface="Congenial Black" panose="020B0604020202020204" pitchFamily="2" charset="0"/>
              </a:rPr>
              <a:t>Live snapshots of street cappers acting like shoppers, scoping out a clothing factory for employees to sign up for work comp claims. </a:t>
            </a:r>
            <a:endParaRPr lang="en-US" sz="1600" dirty="0">
              <a:solidFill>
                <a:srgbClr val="CCECFF"/>
              </a:solidFill>
              <a:latin typeface="Congenial Black" panose="020B0604020202020204" pitchFamily="2" charset="0"/>
            </a:endParaRPr>
          </a:p>
          <a:p>
            <a:r>
              <a:rPr lang="en-US" dirty="0">
                <a:solidFill>
                  <a:srgbClr val="CCFF33"/>
                </a:solidFill>
                <a:latin typeface="Congenial Black" panose="020B0604020202020204" pitchFamily="2" charset="0"/>
              </a:rPr>
              <a:t> </a:t>
            </a:r>
            <a:endParaRPr lang="en-US" dirty="0">
              <a:solidFill>
                <a:srgbClr val="92D050"/>
              </a:solidFill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751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4B75B-4ADE-01AB-3D85-1AE266E8F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92" y="57959"/>
            <a:ext cx="5321808" cy="68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8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6254056" y="39547"/>
            <a:ext cx="5912806" cy="67818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640858" y="476228"/>
            <a:ext cx="1291374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55876" y="1499990"/>
            <a:ext cx="1156256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939029" y="3404591"/>
            <a:ext cx="926075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906608" y="2320712"/>
            <a:ext cx="1809165" cy="7620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698699" y="4183852"/>
            <a:ext cx="926075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346282" y="6213792"/>
            <a:ext cx="1630908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043934" y="5014519"/>
            <a:ext cx="2025482" cy="184666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412335" y="4583042"/>
            <a:ext cx="2146568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690549" y="2667000"/>
            <a:ext cx="926075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926138" y="1929689"/>
            <a:ext cx="1424800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843099" y="3786296"/>
            <a:ext cx="1767551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85428" y="6509266"/>
            <a:ext cx="2783989" cy="103062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048001" y="2958300"/>
            <a:ext cx="2568623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461738" y="838200"/>
            <a:ext cx="2950415" cy="103062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6402" y="321269"/>
            <a:ext cx="308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Chiro, Acupuncture 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2202" y="1357523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Labs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6195" y="1741604"/>
            <a:ext cx="266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Physical Therapy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8709" y="72249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 MD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1662" y="2177534"/>
            <a:ext cx="20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Ortho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Evals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3197" y="1004634"/>
            <a:ext cx="378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Sleep Study, Psyche </a:t>
            </a:r>
            <a:r>
              <a:rPr lang="en-US" dirty="0" err="1">
                <a:latin typeface="Arial Black" panose="020B0A04020102020204" pitchFamily="34" charset="0"/>
              </a:rPr>
              <a:t>Evals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5091" y="4932402"/>
            <a:ext cx="210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Interpreters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5684" y="4047921"/>
            <a:ext cx="401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Work Hardening, </a:t>
            </a:r>
            <a:r>
              <a:rPr lang="en-US" dirty="0" err="1">
                <a:latin typeface="Arial Black" panose="020B0A04020102020204" pitchFamily="34" charset="0"/>
              </a:rPr>
              <a:t>Voc</a:t>
            </a:r>
            <a:r>
              <a:rPr lang="en-US" dirty="0">
                <a:latin typeface="Arial Black" panose="020B0A04020102020204" pitchFamily="34" charset="0"/>
              </a:rPr>
              <a:t> Rehab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1612" y="282236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FCE 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1244" y="6376131"/>
            <a:ext cx="17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dirty="0">
                <a:latin typeface="Arial Black" panose="020B0A04020102020204" pitchFamily="34" charset="0"/>
              </a:rPr>
              <a:t>Radiology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3492" y="6047333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IME, AME, QME, IMR, IBR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7356" y="4424188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Transportation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4673" y="324986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Billing &amp; Collections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4280589" y="5417135"/>
            <a:ext cx="2298557" cy="15240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5799669" y="1150428"/>
            <a:ext cx="1363619" cy="9747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7454" y="5301734"/>
            <a:ext cx="22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Copy Services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60515" y="253106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latin typeface="Arial Black" panose="020B0A04020102020204" pitchFamily="34" charset="0"/>
              </a:rPr>
              <a:t>  Rx 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19440" y="365036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DME 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37800" y="5666912"/>
            <a:ext cx="322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en-US" dirty="0">
                <a:latin typeface="Arial Black" panose="020B0A04020102020204" pitchFamily="34" charset="0"/>
              </a:rPr>
              <a:t>Legal Services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3968816" y="5786467"/>
            <a:ext cx="2298557" cy="152400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 Black" panose="020B0A04020102020204" pitchFamily="34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 rot="20335213">
            <a:off x="7450145" y="4037678"/>
            <a:ext cx="2928332" cy="173106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 rot="20217486">
            <a:off x="8385299" y="4792130"/>
            <a:ext cx="1210428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accent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$75,000 </a:t>
            </a:r>
            <a:endParaRPr lang="en-US" sz="1600" dirty="0">
              <a:solidFill>
                <a:schemeClr val="accent1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8257" y="2340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4479" y="67279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5828" y="295830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9279" y="97759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95778" y="31684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1679" y="575420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6939" y="559631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6913" y="621379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3561" y="447292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4202" y="18035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02370" y="23879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$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  <a:lumOff val="50000"/>
              </a:schemeClr>
            </a:gs>
            <a:gs pos="9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0E3120-0A80-B004-E39C-461E7F00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413" y="0"/>
            <a:ext cx="3269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0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8019</TotalTime>
  <Words>351</Words>
  <Application>Microsoft Office PowerPoint</Application>
  <PresentationFormat>Widescreen</PresentationFormat>
  <Paragraphs>104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Abadi</vt:lpstr>
      <vt:lpstr>Aharoni</vt:lpstr>
      <vt:lpstr>Arial</vt:lpstr>
      <vt:lpstr>Arial Black</vt:lpstr>
      <vt:lpstr>Biome</vt:lpstr>
      <vt:lpstr>Calibri</vt:lpstr>
      <vt:lpstr>Century Gothic</vt:lpstr>
      <vt:lpstr>Congenial Black</vt:lpstr>
      <vt:lpstr>Franklin Gothic Demi</vt:lpstr>
      <vt:lpstr>Trade Gothic Inline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ICW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Teena Barton</dc:creator>
  <cp:lastModifiedBy>Teena Barton</cp:lastModifiedBy>
  <cp:revision>274</cp:revision>
  <dcterms:created xsi:type="dcterms:W3CDTF">2018-12-11T02:22:18Z</dcterms:created>
  <dcterms:modified xsi:type="dcterms:W3CDTF">2022-10-10T22:57:40Z</dcterms:modified>
</cp:coreProperties>
</file>